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986A81-19E4-474C-9504-DB87774C37CC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5D6E95-7946-4422-BFE1-64445CDC9F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Si auspica una riforma degli incentivi ssssss</a:t>
            </a: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6E7861-D0A8-4E7D-9B42-9395A10FE49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745D06-7E4D-47D2-A2E8-1BE543296543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3A4D93-69C8-431B-B7D8-A7A80373B5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 bldLvl="3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F3C2-8AFC-4F32-81AB-CC4D8ADED243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AC27-9B39-4D46-966B-B294741888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E401-FF95-4D9C-8903-F48BAE4C487A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54F1D-EFA0-44B3-B64A-C846F687AB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bldLvl="3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0D3E-5DB5-4752-95EE-FA0378440750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C6119-92CA-45B1-89A5-E89BFAEDCB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DFD1-6EEE-4133-8DF6-182B981BFF09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8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B53254-2A25-4AA1-99A3-4253169D29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2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CD92B6-D5FD-4CC0-B59B-08D88B93FF02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F36969-F6E2-4A06-93BD-71B4A05695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9" grpId="0" build="p" bldLvl="3" autoUpdateAnimBg="0"/>
      <p:bldP spid="11" grpId="0" build="p" bldLvl="3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5F5B5-DA43-4742-966D-C7A313ED8BB6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8AEC83-D224-4C29-BB2B-805B2156A0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1" grpId="0" build="p" bldLvl="3" autoUpdateAnimBg="0"/>
      <p:bldP spid="13" grpId="0" build="p" bldLvl="3" autoUpdateAnimBg="0"/>
      <p:bldP spid="16" grpId="0" build="p" bldLvl="3" autoUpdateAnimBg="0"/>
      <p:bldP spid="15" grpId="0" build="p" bldLvl="3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9239-FA51-4197-8022-28743E0AB8F3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7835-7534-4F0F-9395-AAE44419FE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6190-8F0F-4C10-AF3A-D9C7B116F0A3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EC6971-1BFA-4B71-86F2-8C527DE049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C050-CDCC-401B-8286-39F48BD4D285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0414-795A-4ED0-AE22-C700A57FE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8B2B24-2ABD-4D35-B72F-D9FD1EF9A17E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10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41047BE-3390-43D1-80A5-BC9FE0E01A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 autoUpdateAnimBg="0"/>
      <p:bldP spid="2" grpId="0" autoUpdateAnimBg="0"/>
      <p:bldP spid="3" grpId="0" build="p" bldLvl="3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82648C-CAEC-4C8A-8306-B6192588BF0D}" type="datetimeFigureOut">
              <a:rPr lang="it-IT"/>
              <a:pPr>
                <a:defRPr/>
              </a:pPr>
              <a:t>09/10/2012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F7A5DAB-0498-4711-A365-7575A3BA0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0" r:id="rId6"/>
    <p:sldLayoutId id="2147483736" r:id="rId7"/>
    <p:sldLayoutId id="2147483729" r:id="rId8"/>
    <p:sldLayoutId id="2147483737" r:id="rId9"/>
    <p:sldLayoutId id="2147483728" r:id="rId10"/>
    <p:sldLayoutId id="21474837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 bldLvl="3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3550" y="381000"/>
            <a:ext cx="8212138" cy="20399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FFC000"/>
                </a:solidFill>
              </a:rPr>
              <a:t>SESSION 4 - </a:t>
            </a:r>
            <a:r>
              <a:rPr lang="it-IT" sz="3600" dirty="0" err="1" smtClean="0">
                <a:solidFill>
                  <a:srgbClr val="FFC000"/>
                </a:solidFill>
              </a:rPr>
              <a:t>System-based</a:t>
            </a:r>
            <a:r>
              <a:rPr lang="it-IT" sz="3600" dirty="0" smtClean="0">
                <a:solidFill>
                  <a:srgbClr val="FFC000"/>
                </a:solidFill>
              </a:rPr>
              <a:t> </a:t>
            </a:r>
            <a:r>
              <a:rPr lang="it-IT" sz="3600" dirty="0" err="1" smtClean="0">
                <a:solidFill>
                  <a:srgbClr val="FFC000"/>
                </a:solidFill>
              </a:rPr>
              <a:t>policies</a:t>
            </a:r>
            <a:r>
              <a:rPr lang="it-IT" sz="3600" dirty="0" smtClean="0">
                <a:solidFill>
                  <a:srgbClr val="FFC000"/>
                </a:solidFill>
              </a:rPr>
              <a:t> </a:t>
            </a:r>
            <a:r>
              <a:rPr lang="it-IT" sz="3600" dirty="0" err="1" smtClean="0">
                <a:solidFill>
                  <a:srgbClr val="FFC000"/>
                </a:solidFill>
              </a:rPr>
              <a:t>for</a:t>
            </a:r>
            <a:r>
              <a:rPr lang="it-IT" sz="3600" dirty="0" smtClean="0">
                <a:solidFill>
                  <a:srgbClr val="FFC000"/>
                </a:solidFill>
              </a:rPr>
              <a:t> industrial </a:t>
            </a:r>
            <a:r>
              <a:rPr lang="it-IT" sz="3600" dirty="0" err="1" smtClean="0">
                <a:solidFill>
                  <a:srgbClr val="FFC000"/>
                </a:solidFill>
              </a:rPr>
              <a:t>development</a:t>
            </a:r>
            <a:r>
              <a:rPr lang="it-IT" sz="3600" dirty="0" smtClean="0">
                <a:solidFill>
                  <a:srgbClr val="FFC000"/>
                </a:solidFill>
              </a:rPr>
              <a:t> in a comparative </a:t>
            </a:r>
            <a:r>
              <a:rPr lang="it-IT" sz="3600" dirty="0" err="1" smtClean="0">
                <a:solidFill>
                  <a:srgbClr val="FFC000"/>
                </a:solidFill>
              </a:rPr>
              <a:t>perspective</a:t>
            </a:r>
            <a:endParaRPr lang="it-IT" sz="3600" dirty="0">
              <a:solidFill>
                <a:srgbClr val="FFC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 smtClean="0"/>
              <a:t>Annalisa </a:t>
            </a:r>
            <a:r>
              <a:rPr lang="it-IT" dirty="0" err="1" smtClean="0"/>
              <a:t>Caloffi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 smtClean="0"/>
              <a:t>annalisa.caloffi@unipd.it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Three major points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sz="quarter" idx="1"/>
          </p:nvPr>
        </p:nvSpPr>
        <p:spPr>
          <a:xfrm>
            <a:off x="1042988" y="2492375"/>
            <a:ext cx="7200900" cy="3816350"/>
          </a:xfrm>
        </p:spPr>
        <p:txBody>
          <a:bodyPr/>
          <a:lstStyle/>
          <a:p>
            <a:r>
              <a:rPr lang="it-IT" smtClean="0"/>
              <a:t>System-based policies: the promotion of R&amp;D collaborations</a:t>
            </a:r>
          </a:p>
          <a:p>
            <a:r>
              <a:rPr lang="it-IT" smtClean="0"/>
              <a:t>The focus on SMEs</a:t>
            </a:r>
          </a:p>
          <a:p>
            <a:r>
              <a:rPr lang="it-IT" smtClean="0"/>
              <a:t>The size of innovative projects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smtClean="0">
                <a:solidFill>
                  <a:srgbClr val="FFC000"/>
                </a:solidFill>
              </a:rPr>
              <a:t>Various forms of system-based policies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4213" y="1773238"/>
            <a:ext cx="7920037" cy="4824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A variety of “hard” &amp; soft policy tools (clusters, platforms, networks, poles,  …)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Their existence is very much questioned, in particular from the supporters of a “minimal” policy intervention (&amp; particularly in times of spending review …) 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The evaluation of such policies is a timely issue: we are still far from “counterfactual” solutions, but contributions are trying to outline benefits both in a qualitative (Cooke, </a:t>
            </a:r>
            <a:r>
              <a:rPr lang="en-GB" sz="2400" dirty="0" err="1" smtClean="0"/>
              <a:t>Eickelpasch</a:t>
            </a:r>
            <a:r>
              <a:rPr lang="en-GB" sz="2400" dirty="0" smtClean="0"/>
              <a:t> et al - VINNVÄXT) and in a quantitative way (</a:t>
            </a:r>
            <a:r>
              <a:rPr lang="en-GB" sz="2400" dirty="0" err="1" smtClean="0"/>
              <a:t>Branstetter</a:t>
            </a:r>
            <a:r>
              <a:rPr lang="en-GB" sz="2400" dirty="0" smtClean="0"/>
              <a:t> &amp; </a:t>
            </a:r>
            <a:r>
              <a:rPr lang="en-GB" sz="2400" dirty="0" err="1" smtClean="0"/>
              <a:t>Sakakibara</a:t>
            </a:r>
            <a:r>
              <a:rPr lang="en-GB" sz="2400" dirty="0" smtClean="0"/>
              <a:t>, 2002; </a:t>
            </a:r>
            <a:r>
              <a:rPr lang="en-GB" sz="2400" dirty="0" err="1" smtClean="0"/>
              <a:t>Okamuro</a:t>
            </a:r>
            <a:r>
              <a:rPr lang="en-GB" sz="2400" dirty="0" smtClean="0"/>
              <a:t>, 2007; Kaiser &amp; Kuhn, 2012; ...) </a:t>
            </a:r>
            <a:r>
              <a:rPr lang="en-GB" sz="2400" dirty="0" smtClean="0"/>
              <a:t>Some ongoing projects at national level (e.g. Del Monte et al) See </a:t>
            </a:r>
            <a:r>
              <a:rPr lang="en-GB" sz="2400" dirty="0" smtClean="0"/>
              <a:t>also on Tuscany policies: </a:t>
            </a:r>
            <a:r>
              <a:rPr lang="en-GB" sz="2400" dirty="0" err="1" smtClean="0"/>
              <a:t>Caloffi</a:t>
            </a:r>
            <a:r>
              <a:rPr lang="en-GB" sz="2400" dirty="0" smtClean="0"/>
              <a:t>, </a:t>
            </a:r>
            <a:r>
              <a:rPr lang="en-GB" sz="2400" dirty="0" err="1" smtClean="0"/>
              <a:t>Mariani</a:t>
            </a:r>
            <a:r>
              <a:rPr lang="en-GB" sz="2400" dirty="0" smtClean="0"/>
              <a:t> and </a:t>
            </a:r>
            <a:r>
              <a:rPr lang="en-GB" sz="2400" dirty="0" err="1" smtClean="0"/>
              <a:t>Mealli</a:t>
            </a:r>
            <a:r>
              <a:rPr lang="en-GB" sz="2400" dirty="0" smtClean="0"/>
              <a:t>, 2013; </a:t>
            </a:r>
            <a:r>
              <a:rPr lang="en-GB" sz="2400" dirty="0" err="1" smtClean="0"/>
              <a:t>Caloffi</a:t>
            </a:r>
            <a:r>
              <a:rPr lang="en-GB" sz="2400" dirty="0" smtClean="0"/>
              <a:t>, Rossi and Russo, 2013.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The focus on SMEs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sz="quarter" idx="1"/>
          </p:nvPr>
        </p:nvSpPr>
        <p:spPr>
          <a:xfrm>
            <a:off x="827088" y="1700213"/>
            <a:ext cx="7200900" cy="4897437"/>
          </a:xfrm>
        </p:spPr>
        <p:txBody>
          <a:bodyPr/>
          <a:lstStyle/>
          <a:p>
            <a:r>
              <a:rPr lang="en-GB" sz="2400" dirty="0" smtClean="0"/>
              <a:t>No real antinomy between small and large: system-based policies have something to teach us about that</a:t>
            </a:r>
          </a:p>
          <a:p>
            <a:endParaRPr lang="en-GB" sz="2400" dirty="0" smtClean="0"/>
          </a:p>
          <a:p>
            <a:r>
              <a:rPr lang="en-GB" sz="2400" dirty="0" smtClean="0"/>
              <a:t>How can we effectively support SMEs?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smtClean="0"/>
              <a:t>Bounded projects, which can be accessed by SMEs only </a:t>
            </a:r>
            <a:r>
              <a:rPr lang="en-GB" sz="2400" i="1" dirty="0" err="1" smtClean="0"/>
              <a:t>vs</a:t>
            </a:r>
            <a:r>
              <a:rPr lang="en-GB" sz="2400" dirty="0" smtClean="0"/>
              <a:t> other forms (e.g.: rewarding, SMEs involvement in networks)?</a:t>
            </a:r>
          </a:p>
          <a:p>
            <a:endParaRPr lang="en-GB" sz="2400" dirty="0" smtClean="0"/>
          </a:p>
          <a:p>
            <a:r>
              <a:rPr lang="en-GB" sz="2400" dirty="0" smtClean="0"/>
              <a:t>Literature shows that in many cases, the collaborations between large and small firms produce the larger impact on SMEs productivity &amp; innovation potential (e.g. </a:t>
            </a:r>
            <a:r>
              <a:rPr lang="en-GB" sz="2400" dirty="0" err="1" smtClean="0"/>
              <a:t>Bizan</a:t>
            </a:r>
            <a:r>
              <a:rPr lang="en-GB" sz="2400" dirty="0" smtClean="0"/>
              <a:t>, 2003,  </a:t>
            </a:r>
            <a:r>
              <a:rPr lang="en-GB" sz="2400" dirty="0" err="1" smtClean="0"/>
              <a:t>Nobuya</a:t>
            </a:r>
            <a:r>
              <a:rPr lang="en-GB" sz="2400" dirty="0" smtClean="0"/>
              <a:t>, 2007) Also evidences on Tuscany</a:t>
            </a:r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The size of innovation projects</a:t>
            </a:r>
          </a:p>
        </p:txBody>
      </p:sp>
      <p:sp>
        <p:nvSpPr>
          <p:cNvPr id="19460" name="Segnaposto contenuto 2"/>
          <p:cNvSpPr>
            <a:spLocks/>
          </p:cNvSpPr>
          <p:nvPr/>
        </p:nvSpPr>
        <p:spPr bwMode="auto">
          <a:xfrm>
            <a:off x="827088" y="1628775"/>
            <a:ext cx="720090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dirty="0">
                <a:latin typeface="Tw Cen MT" pitchFamily="34" charset="0"/>
              </a:rPr>
              <a:t>SME policy often </a:t>
            </a:r>
            <a:r>
              <a:rPr lang="en-GB" sz="2400" dirty="0" smtClean="0">
                <a:latin typeface="Tw Cen MT" pitchFamily="34" charset="0"/>
              </a:rPr>
              <a:t>goes together with a small </a:t>
            </a:r>
            <a:r>
              <a:rPr lang="en-GB" sz="2400" dirty="0">
                <a:latin typeface="Tw Cen MT" pitchFamily="34" charset="0"/>
              </a:rPr>
              <a:t>size of the single projects / short duration of time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GB" sz="1600" dirty="0">
              <a:latin typeface="Tw Cen MT" pitchFamily="34" charset="0"/>
            </a:endParaRP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dirty="0">
                <a:latin typeface="Tw Cen MT" pitchFamily="34" charset="0"/>
              </a:rPr>
              <a:t>Are we sure that these kind of interventions are able to produce positive effects both on the participating firms and – most important – on the broader community?  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GB" sz="1600" dirty="0">
              <a:latin typeface="Tw Cen MT" pitchFamily="34" charset="0"/>
            </a:endParaRP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dirty="0" smtClean="0">
                <a:latin typeface="Tw Cen MT" pitchFamily="34" charset="0"/>
              </a:rPr>
              <a:t>The few </a:t>
            </a:r>
            <a:r>
              <a:rPr lang="en-GB" sz="2400" dirty="0">
                <a:latin typeface="Tw Cen MT" pitchFamily="34" charset="0"/>
              </a:rPr>
              <a:t>contributions on the topic show that the answer is no, at least for the case of innovation policies.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dirty="0">
                <a:latin typeface="Tw Cen MT" pitchFamily="34" charset="0"/>
                <a:sym typeface="Wingdings" pitchFamily="2" charset="2"/>
              </a:rPr>
              <a:t> Need to investigate this point in order to support the design of effective policies</a:t>
            </a:r>
            <a:r>
              <a:rPr lang="en-GB" sz="2400" dirty="0"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nivers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470</TotalTime>
  <Words>374</Words>
  <Application>Microsoft Office PowerPoint</Application>
  <PresentationFormat>Presentazione su schermo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Tema1</vt:lpstr>
      <vt:lpstr>SESSION 4 - System-based policies for industrial development in a comparative perspective</vt:lpstr>
      <vt:lpstr>Three major points</vt:lpstr>
      <vt:lpstr>Various forms of system-based policies</vt:lpstr>
      <vt:lpstr>The focus on SMEs</vt:lpstr>
      <vt:lpstr>The size of innovation projects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</dc:title>
  <dc:creator>Your User Name</dc:creator>
  <cp:lastModifiedBy>Your User Name</cp:lastModifiedBy>
  <cp:revision>27</cp:revision>
  <dcterms:created xsi:type="dcterms:W3CDTF">2012-10-04T18:21:00Z</dcterms:created>
  <dcterms:modified xsi:type="dcterms:W3CDTF">2012-10-09T10:51:25Z</dcterms:modified>
</cp:coreProperties>
</file>